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63"/>
  </p:notesMasterIdLst>
  <p:sldIdLst>
    <p:sldId id="256" r:id="rId3"/>
    <p:sldId id="257" r:id="rId4"/>
    <p:sldId id="258" r:id="rId5"/>
    <p:sldId id="259" r:id="rId6"/>
    <p:sldId id="271" r:id="rId7"/>
    <p:sldId id="260" r:id="rId8"/>
    <p:sldId id="268" r:id="rId9"/>
    <p:sldId id="261" r:id="rId10"/>
    <p:sldId id="263" r:id="rId11"/>
    <p:sldId id="262" r:id="rId12"/>
    <p:sldId id="267" r:id="rId13"/>
    <p:sldId id="264" r:id="rId14"/>
    <p:sldId id="265" r:id="rId15"/>
    <p:sldId id="266" r:id="rId16"/>
    <p:sldId id="269" r:id="rId17"/>
    <p:sldId id="270" r:id="rId18"/>
    <p:sldId id="289" r:id="rId19"/>
    <p:sldId id="272" r:id="rId20"/>
    <p:sldId id="288" r:id="rId21"/>
    <p:sldId id="273" r:id="rId22"/>
    <p:sldId id="278" r:id="rId23"/>
    <p:sldId id="274" r:id="rId24"/>
    <p:sldId id="275" r:id="rId25"/>
    <p:sldId id="276" r:id="rId26"/>
    <p:sldId id="277" r:id="rId27"/>
    <p:sldId id="280" r:id="rId28"/>
    <p:sldId id="279" r:id="rId29"/>
    <p:sldId id="281" r:id="rId30"/>
    <p:sldId id="282" r:id="rId31"/>
    <p:sldId id="290" r:id="rId32"/>
    <p:sldId id="283" r:id="rId33"/>
    <p:sldId id="284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4" r:id="rId47"/>
    <p:sldId id="303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8" r:id="rId60"/>
    <p:sldId id="316" r:id="rId61"/>
    <p:sldId id="319" r:id="rId6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0" autoAdjust="0"/>
    <p:restoredTop sz="94660"/>
  </p:normalViewPr>
  <p:slideViewPr>
    <p:cSldViewPr>
      <p:cViewPr>
        <p:scale>
          <a:sx n="75" d="100"/>
          <a:sy n="75" d="100"/>
        </p:scale>
        <p:origin x="-36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18E7-B2BF-428F-96E6-AE761C1A9DFA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5DDEB-E698-4049-B314-92D75F85F4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420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5DDEB-E698-4049-B314-92D75F85F4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64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283969" y="3530625"/>
            <a:ext cx="4860032" cy="2160240"/>
          </a:xfrm>
          <a:custGeom>
            <a:avLst/>
            <a:gdLst/>
            <a:ahLst/>
            <a:cxnLst/>
            <a:rect l="l" t="t" r="r" b="b"/>
            <a:pathLst>
              <a:path w="4328021" h="2160240">
                <a:moveTo>
                  <a:pt x="260655" y="0"/>
                </a:moveTo>
                <a:lnTo>
                  <a:pt x="4328021" y="0"/>
                </a:lnTo>
                <a:lnTo>
                  <a:pt x="4328021" y="2160240"/>
                </a:lnTo>
                <a:lnTo>
                  <a:pt x="260655" y="2160240"/>
                </a:lnTo>
                <a:cubicBezTo>
                  <a:pt x="116699" y="2160240"/>
                  <a:pt x="0" y="2043541"/>
                  <a:pt x="0" y="1899585"/>
                </a:cubicBezTo>
                <a:lnTo>
                  <a:pt x="0" y="260655"/>
                </a:lnTo>
                <a:cubicBezTo>
                  <a:pt x="0" y="116699"/>
                  <a:pt x="116699" y="0"/>
                  <a:pt x="260655" y="0"/>
                </a:cubicBezTo>
                <a:close/>
              </a:path>
            </a:pathLst>
          </a:custGeom>
          <a:solidFill>
            <a:schemeClr val="accent6">
              <a:lumMod val="5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283968" y="3779101"/>
            <a:ext cx="460851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6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Tcp</a:t>
            </a:r>
            <a:r>
              <a:rPr lang="en-US" altLang="ko-KR" sz="3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, </a:t>
            </a:r>
            <a:r>
              <a:rPr lang="en-US" altLang="ko-KR" sz="36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Udp</a:t>
            </a:r>
            <a:r>
              <a:rPr lang="en-US" altLang="ko-KR" sz="3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97932"/>
            <a:ext cx="88924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accent6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 </a:t>
            </a:r>
            <a:r>
              <a:rPr lang="ko-KR" altLang="en-US" dirty="0"/>
              <a:t>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27AD6C-BFED-4F73-8F1E-4A6B57690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00808"/>
            <a:ext cx="5940079" cy="3816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33F3D4-2F44-4AE6-BA53-F87C962BB869}"/>
              </a:ext>
            </a:extLst>
          </p:cNvPr>
          <p:cNvSpPr txBox="1"/>
          <p:nvPr/>
        </p:nvSpPr>
        <p:spPr>
          <a:xfrm>
            <a:off x="6129549" y="1268760"/>
            <a:ext cx="289906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접속된 클라이언트를 받을 준비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대기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영역과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data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를 주고 받을 수 있는 객체를 생성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 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영역은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만으로 접속하게 됨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와 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객체가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1:1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로 대응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데이터 주고받음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데이터를 보내거나 받는 서버 안에서 구현</a:t>
            </a:r>
          </a:p>
        </p:txBody>
      </p:sp>
    </p:spTree>
    <p:extLst>
      <p:ext uri="{BB962C8B-B14F-4D97-AF65-F5344CB8AC3E}">
        <p14:creationId xmlns:p14="http://schemas.microsoft.com/office/powerpoint/2010/main" val="1794268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D221ADC-C7F7-4898-B66C-3B2A17087F08}"/>
              </a:ext>
            </a:extLst>
          </p:cNvPr>
          <p:cNvSpPr txBox="1">
            <a:spLocks/>
          </p:cNvSpPr>
          <p:nvPr/>
        </p:nvSpPr>
        <p:spPr>
          <a:xfrm>
            <a:off x="3347864" y="2894243"/>
            <a:ext cx="3348372" cy="106951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8800" dirty="0"/>
              <a:t>UDP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942648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UDP </a:t>
            </a:r>
            <a:r>
              <a:rPr lang="ko-KR" altLang="en-US" dirty="0"/>
              <a:t>기본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BA114A-1767-4BA4-ABDE-2C01DF834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30"/>
          <a:stretch/>
        </p:blipFill>
        <p:spPr>
          <a:xfrm>
            <a:off x="2411760" y="1268760"/>
            <a:ext cx="4608065" cy="46199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12F5D6-78E9-4293-816F-D4ACABE39E72}"/>
              </a:ext>
            </a:extLst>
          </p:cNvPr>
          <p:cNvSpPr txBox="1"/>
          <p:nvPr/>
        </p:nvSpPr>
        <p:spPr>
          <a:xfrm>
            <a:off x="3455540" y="5889846"/>
            <a:ext cx="252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Program</a:t>
            </a:r>
            <a:endParaRPr lang="ko-KR" altLang="en-US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435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UDP </a:t>
            </a:r>
            <a:r>
              <a:rPr lang="ko-KR" altLang="en-US" dirty="0"/>
              <a:t>클래스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2F5D6-78E9-4293-816F-D4ACABE39E72}"/>
              </a:ext>
            </a:extLst>
          </p:cNvPr>
          <p:cNvSpPr txBox="1"/>
          <p:nvPr/>
        </p:nvSpPr>
        <p:spPr>
          <a:xfrm>
            <a:off x="6156176" y="1276429"/>
            <a:ext cx="252050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비연결형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Ip </a:t>
            </a:r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주소와 </a:t>
            </a:r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port </a:t>
            </a:r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번호를 알면 데이터 전송 가능</a:t>
            </a:r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. </a:t>
            </a:r>
            <a:r>
              <a:rPr lang="ko-KR" altLang="en-US" sz="2000" b="1" dirty="0">
                <a:solidFill>
                  <a:srgbClr val="FF0000"/>
                </a:solidFill>
              </a:rPr>
              <a:t>즉 </a:t>
            </a:r>
            <a:r>
              <a:rPr lang="en-US" altLang="ko-KR" sz="2000" b="1" dirty="0">
                <a:solidFill>
                  <a:srgbClr val="FF0000"/>
                </a:solidFill>
              </a:rPr>
              <a:t>socket</a:t>
            </a:r>
            <a:r>
              <a:rPr lang="ko-KR" altLang="en-US" sz="2000" b="1" dirty="0">
                <a:solidFill>
                  <a:srgbClr val="FF0000"/>
                </a:solidFill>
              </a:rPr>
              <a:t>과 </a:t>
            </a:r>
            <a:r>
              <a:rPr lang="en-US" altLang="ko-KR" sz="2000" b="1" dirty="0">
                <a:solidFill>
                  <a:srgbClr val="FF0000"/>
                </a:solidFill>
              </a:rPr>
              <a:t>socket</a:t>
            </a:r>
            <a:r>
              <a:rPr lang="ko-KR" altLang="en-US" sz="2000" b="1" dirty="0">
                <a:solidFill>
                  <a:srgbClr val="FF0000"/>
                </a:solidFill>
              </a:rPr>
              <a:t>이 마주하는 것이 아닌 바로 데이터를 보낼 수 있게 해주는 것</a:t>
            </a:r>
            <a:r>
              <a:rPr lang="en-US" altLang="ko-KR" sz="2000" b="1" dirty="0">
                <a:solidFill>
                  <a:srgbClr val="FF0000"/>
                </a:solidFill>
              </a:rPr>
              <a:t>?? </a:t>
            </a:r>
            <a:r>
              <a:rPr lang="ko-KR" altLang="en-US" sz="2000" b="1" dirty="0" err="1">
                <a:solidFill>
                  <a:srgbClr val="FF0000"/>
                </a:solidFill>
              </a:rPr>
              <a:t>이해안댐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AE4070-303F-4145-9281-93C581F45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5481"/>
            <a:ext cx="4968552" cy="30895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BFB9E8-403A-4C4D-978E-313F793CA3CA}"/>
              </a:ext>
            </a:extLst>
          </p:cNvPr>
          <p:cNvSpPr txBox="1"/>
          <p:nvPr/>
        </p:nvSpPr>
        <p:spPr>
          <a:xfrm>
            <a:off x="755576" y="4619138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udpClient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30612-DD08-4C14-87B8-41EEFAD7F661}"/>
              </a:ext>
            </a:extLst>
          </p:cNvPr>
          <p:cNvSpPr txBox="1"/>
          <p:nvPr/>
        </p:nvSpPr>
        <p:spPr>
          <a:xfrm>
            <a:off x="3923928" y="4581128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udpClient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40E8D5-E3A4-4E69-8073-F4A772AF3071}"/>
              </a:ext>
            </a:extLst>
          </p:cNvPr>
          <p:cNvSpPr txBox="1"/>
          <p:nvPr/>
        </p:nvSpPr>
        <p:spPr>
          <a:xfrm>
            <a:off x="395536" y="6021288"/>
            <a:ext cx="6886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UdpClient</a:t>
            </a:r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하나 만으로 서버와 클라이언트 제어</a:t>
            </a:r>
            <a:endParaRPr lang="ko-KR" altLang="en-US" sz="2400" b="1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80C17B6-4FB8-4311-8DB8-5A744EC51978}"/>
              </a:ext>
            </a:extLst>
          </p:cNvPr>
          <p:cNvSpPr/>
          <p:nvPr/>
        </p:nvSpPr>
        <p:spPr>
          <a:xfrm>
            <a:off x="2807804" y="4705917"/>
            <a:ext cx="720080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F2093EA-094B-4812-8037-9E2A72977633}"/>
              </a:ext>
            </a:extLst>
          </p:cNvPr>
          <p:cNvSpPr/>
          <p:nvPr/>
        </p:nvSpPr>
        <p:spPr>
          <a:xfrm rot="10800000">
            <a:off x="2807804" y="5223235"/>
            <a:ext cx="720080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F43A53-B9A2-44E2-9BA9-4303FD236774}"/>
              </a:ext>
            </a:extLst>
          </p:cNvPr>
          <p:cNvSpPr/>
          <p:nvPr/>
        </p:nvSpPr>
        <p:spPr>
          <a:xfrm>
            <a:off x="395536" y="4456529"/>
            <a:ext cx="5629748" cy="1431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162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UDP </a:t>
            </a:r>
            <a:r>
              <a:rPr lang="ko-KR" altLang="en-US" dirty="0"/>
              <a:t>프로그램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6324F0-F421-4E78-8048-44CF1C34B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89" y="1340768"/>
            <a:ext cx="6011422" cy="48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6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D221ADC-C7F7-4898-B66C-3B2A17087F08}"/>
              </a:ext>
            </a:extLst>
          </p:cNvPr>
          <p:cNvSpPr txBox="1">
            <a:spLocks/>
          </p:cNvSpPr>
          <p:nvPr/>
        </p:nvSpPr>
        <p:spPr>
          <a:xfrm>
            <a:off x="827584" y="2894243"/>
            <a:ext cx="8136904" cy="106951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8800" dirty="0"/>
              <a:t>Network class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82231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74093-FCB3-4707-9FEB-86BEBB574DC1}"/>
              </a:ext>
            </a:extLst>
          </p:cNvPr>
          <p:cNvSpPr txBox="1"/>
          <p:nvPr/>
        </p:nvSpPr>
        <p:spPr>
          <a:xfrm>
            <a:off x="683568" y="1905506"/>
            <a:ext cx="8172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4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네트워크 클래스 지도 보기</a:t>
            </a:r>
            <a:endParaRPr lang="en-US" altLang="ko-KR" sz="4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4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</a:t>
            </a:r>
            <a:endParaRPr lang="en-US" altLang="ko-KR" sz="4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4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연결 클래스</a:t>
            </a:r>
            <a:endParaRPr lang="en-US" altLang="ko-KR" sz="4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4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전송 클래스</a:t>
            </a:r>
            <a:endParaRPr lang="en-US" altLang="ko-KR" sz="4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651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9">
            <a:extLst>
              <a:ext uri="{FF2B5EF4-FFF2-40B4-BE49-F238E27FC236}">
                <a16:creationId xmlns:a16="http://schemas.microsoft.com/office/drawing/2014/main" id="{0DF9B3FE-6435-4C5D-9D91-EADF26E0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2456892"/>
            <a:ext cx="6336704" cy="1944216"/>
          </a:xfrm>
        </p:spPr>
        <p:txBody>
          <a:bodyPr/>
          <a:lstStyle/>
          <a:p>
            <a:r>
              <a:rPr lang="ko-KR" altLang="en-US" sz="8800" dirty="0"/>
              <a:t>네트워크 지도 보기</a:t>
            </a:r>
          </a:p>
        </p:txBody>
      </p:sp>
    </p:spTree>
    <p:extLst>
      <p:ext uri="{BB962C8B-B14F-4D97-AF65-F5344CB8AC3E}">
        <p14:creationId xmlns:p14="http://schemas.microsoft.com/office/powerpoint/2010/main" val="2804460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네트워크 클래스 지도 보기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86CB8D-DF44-490E-AA84-3178B9CE8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3935103" cy="4437112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71A6217-AA1F-413D-B0C2-83889D32DB82}"/>
              </a:ext>
            </a:extLst>
          </p:cNvPr>
          <p:cNvSpPr/>
          <p:nvPr/>
        </p:nvSpPr>
        <p:spPr>
          <a:xfrm>
            <a:off x="2895167" y="2547460"/>
            <a:ext cx="576064" cy="6829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3884AA92-916F-472A-A661-A3CF138D8476}"/>
              </a:ext>
            </a:extLst>
          </p:cNvPr>
          <p:cNvSpPr/>
          <p:nvPr/>
        </p:nvSpPr>
        <p:spPr>
          <a:xfrm>
            <a:off x="2895167" y="4221088"/>
            <a:ext cx="576064" cy="6829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D4AD6-2964-48CA-8600-81751A88EC40}"/>
              </a:ext>
            </a:extLst>
          </p:cNvPr>
          <p:cNvSpPr txBox="1"/>
          <p:nvPr/>
        </p:nvSpPr>
        <p:spPr>
          <a:xfrm>
            <a:off x="4813363" y="1604987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accent6">
                    <a:lumMod val="20000"/>
                    <a:lumOff val="80000"/>
                  </a:schemeClr>
                </a:solidFill>
              </a:rPr>
              <a:t>서로 간의 정보를 알면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B4853-19DA-4CAD-9912-053E1B792340}"/>
              </a:ext>
            </a:extLst>
          </p:cNvPr>
          <p:cNvSpPr txBox="1"/>
          <p:nvPr/>
        </p:nvSpPr>
        <p:spPr>
          <a:xfrm>
            <a:off x="4813363" y="3429000"/>
            <a:ext cx="1984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이를 연결한다</a:t>
            </a:r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.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5D173-241A-472B-93DB-C8CD927E84B5}"/>
              </a:ext>
            </a:extLst>
          </p:cNvPr>
          <p:cNvSpPr txBox="1"/>
          <p:nvPr/>
        </p:nvSpPr>
        <p:spPr>
          <a:xfrm>
            <a:off x="4813363" y="5145489"/>
            <a:ext cx="2545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Data </a:t>
            </a:r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전송 송 </a:t>
            </a:r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/ </a:t>
            </a:r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수신</a:t>
            </a:r>
          </a:p>
        </p:txBody>
      </p:sp>
    </p:spTree>
    <p:extLst>
      <p:ext uri="{BB962C8B-B14F-4D97-AF65-F5344CB8AC3E}">
        <p14:creationId xmlns:p14="http://schemas.microsoft.com/office/powerpoint/2010/main" val="1671274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9">
            <a:extLst>
              <a:ext uri="{FF2B5EF4-FFF2-40B4-BE49-F238E27FC236}">
                <a16:creationId xmlns:a16="http://schemas.microsoft.com/office/drawing/2014/main" id="{0DF9B3FE-6435-4C5D-9D91-EADF26E0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2456892"/>
            <a:ext cx="6336704" cy="1944216"/>
          </a:xfrm>
        </p:spPr>
        <p:txBody>
          <a:bodyPr/>
          <a:lstStyle/>
          <a:p>
            <a:r>
              <a:rPr lang="ko-KR" altLang="en-US" sz="8800" dirty="0"/>
              <a:t>정보 클래스</a:t>
            </a:r>
          </a:p>
        </p:txBody>
      </p:sp>
    </p:spTree>
    <p:extLst>
      <p:ext uri="{BB962C8B-B14F-4D97-AF65-F5344CB8AC3E}">
        <p14:creationId xmlns:p14="http://schemas.microsoft.com/office/powerpoint/2010/main" val="1759375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목차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8285AD-7D8A-4D8D-A21A-758D0660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37" y="1484784"/>
            <a:ext cx="8245526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B4853-19DA-4CAD-9912-053E1B792340}"/>
              </a:ext>
            </a:extLst>
          </p:cNvPr>
          <p:cNvSpPr txBox="1"/>
          <p:nvPr/>
        </p:nvSpPr>
        <p:spPr>
          <a:xfrm>
            <a:off x="179512" y="1695380"/>
            <a:ext cx="5100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Ip 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형식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Ex) 127.0.0.1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주소의 실체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(Long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형 값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Ip &lt;- -&gt; long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형 변환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AD198-DD9A-43B8-AC56-5C1B26625698}"/>
              </a:ext>
            </a:extLst>
          </p:cNvPr>
          <p:cNvSpPr txBox="1"/>
          <p:nvPr/>
        </p:nvSpPr>
        <p:spPr>
          <a:xfrm>
            <a:off x="2483768" y="1051719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(0 ~ 255)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05A899-7019-49A2-80A1-B6BFCEC0D7F8}"/>
              </a:ext>
            </a:extLst>
          </p:cNvPr>
          <p:cNvSpPr txBox="1"/>
          <p:nvPr/>
        </p:nvSpPr>
        <p:spPr>
          <a:xfrm>
            <a:off x="323528" y="4228224"/>
            <a:ext cx="6626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Public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static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parse( string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ipString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 –&gt; “127.0.0.1”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주소 설정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Public override string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ToString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()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-&gt;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내부 저장된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반환</a:t>
            </a:r>
          </a:p>
        </p:txBody>
      </p:sp>
    </p:spTree>
    <p:extLst>
      <p:ext uri="{BB962C8B-B14F-4D97-AF65-F5344CB8AC3E}">
        <p14:creationId xmlns:p14="http://schemas.microsoft.com/office/powerpoint/2010/main" val="3125052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923375-AEAE-4E58-B7CE-560DA1644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6" y="1556792"/>
            <a:ext cx="8723256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54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Dns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B4853-19DA-4CAD-9912-053E1B792340}"/>
              </a:ext>
            </a:extLst>
          </p:cNvPr>
          <p:cNvSpPr txBox="1"/>
          <p:nvPr/>
        </p:nvSpPr>
        <p:spPr>
          <a:xfrm>
            <a:off x="329320" y="1086292"/>
            <a:ext cx="848536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도메인명과 </a:t>
            </a:r>
            <a:r>
              <a:rPr lang="en-US" altLang="ko-KR" sz="2400" b="1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관리</a:t>
            </a:r>
            <a:endParaRPr lang="en-US" altLang="ko-KR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Ex) www.naver.com  192.168.219.113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static </a:t>
            </a:r>
            <a:r>
              <a:rPr lang="en-US" altLang="ko-KR" sz="2400" dirty="0" err="1">
                <a:solidFill>
                  <a:srgbClr val="FFFF00"/>
                </a:solidFill>
              </a:rPr>
              <a:t>IPHostEntry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rgbClr val="FFC000"/>
                </a:solidFill>
              </a:rPr>
              <a:t>GetHostEntry</a:t>
            </a:r>
            <a:endParaRPr lang="en-US" altLang="ko-KR" sz="2400" dirty="0">
              <a:solidFill>
                <a:srgbClr val="FFC000"/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address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또는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string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hostNameOrAddress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)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overloading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	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Address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의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주소로 도메인명 검색하여 저장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static </a:t>
            </a:r>
            <a:r>
              <a:rPr lang="en-US" altLang="ko-KR" sz="2400" dirty="0" err="1">
                <a:solidFill>
                  <a:srgbClr val="FFFF00"/>
                </a:solidFill>
              </a:rPr>
              <a:t>IPAddress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[] </a:t>
            </a:r>
            <a:r>
              <a:rPr lang="en-US" altLang="ko-KR" sz="2400" dirty="0" err="1">
                <a:solidFill>
                  <a:srgbClr val="FFC000"/>
                </a:solidFill>
              </a:rPr>
              <a:t>GetHostAddresses</a:t>
            </a:r>
            <a:endParaRPr lang="en-US" altLang="ko-KR" sz="2400" dirty="0">
              <a:solidFill>
                <a:srgbClr val="FFC000"/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string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hostNameOrAddress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)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   </a:t>
            </a:r>
          </a:p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도메인명으로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검색 및 저장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ko-KR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52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Dns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A81E67-AD82-4538-99B8-9250B8E27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7" y="2204864"/>
            <a:ext cx="8512346" cy="4189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268DB7-68E2-44A1-B92D-88E3CB3E039A}"/>
              </a:ext>
            </a:extLst>
          </p:cNvPr>
          <p:cNvSpPr txBox="1"/>
          <p:nvPr/>
        </p:nvSpPr>
        <p:spPr>
          <a:xfrm>
            <a:off x="179512" y="1322412"/>
            <a:ext cx="4679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FC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FFC000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800" dirty="0" err="1">
                <a:solidFill>
                  <a:srgbClr val="FFC000"/>
                </a:solidFill>
                <a:latin typeface="Consolas" panose="020B0609020204030204" pitchFamily="49" charset="0"/>
              </a:rPr>
              <a:t>ip</a:t>
            </a:r>
            <a:r>
              <a:rPr lang="ko-KR" altLang="en-US" sz="1800" dirty="0">
                <a:solidFill>
                  <a:srgbClr val="FFC000"/>
                </a:solidFill>
                <a:latin typeface="Consolas" panose="020B0609020204030204" pitchFamily="49" charset="0"/>
              </a:rPr>
              <a:t>는 해킹 당 할 경우를 대비해서 </a:t>
            </a:r>
          </a:p>
          <a:p>
            <a:r>
              <a:rPr lang="en-US" altLang="ko-KR" sz="1800" dirty="0">
                <a:solidFill>
                  <a:srgbClr val="FFC000"/>
                </a:solidFill>
                <a:latin typeface="Consolas" panose="020B0609020204030204" pitchFamily="49" charset="0"/>
              </a:rPr>
              <a:t> // </a:t>
            </a:r>
            <a:r>
              <a:rPr lang="ko-KR" altLang="en-US" sz="1800" dirty="0">
                <a:solidFill>
                  <a:srgbClr val="FFC000"/>
                </a:solidFill>
                <a:latin typeface="Consolas" panose="020B0609020204030204" pitchFamily="49" charset="0"/>
              </a:rPr>
              <a:t>지속적으로 </a:t>
            </a:r>
            <a:r>
              <a:rPr lang="en-US" altLang="ko-KR" sz="1800" dirty="0" err="1">
                <a:solidFill>
                  <a:srgbClr val="FFC000"/>
                </a:solidFill>
                <a:latin typeface="Consolas" panose="020B0609020204030204" pitchFamily="49" charset="0"/>
              </a:rPr>
              <a:t>ip</a:t>
            </a:r>
            <a:r>
              <a:rPr lang="ko-KR" altLang="en-US" sz="1800" dirty="0">
                <a:solidFill>
                  <a:srgbClr val="FFC000"/>
                </a:solidFill>
                <a:latin typeface="Consolas" panose="020B0609020204030204" pitchFamily="49" charset="0"/>
              </a:rPr>
              <a:t>가 변경된다</a:t>
            </a:r>
            <a:r>
              <a:rPr lang="en-US" altLang="ko-KR" sz="1800" dirty="0">
                <a:solidFill>
                  <a:srgbClr val="FFC000"/>
                </a:solidFill>
                <a:latin typeface="Consolas" panose="020B0609020204030204" pitchFamily="49" charset="0"/>
              </a:rPr>
              <a:t>.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52AB2-E58E-47DA-8AC4-57D92EC02CD4}"/>
              </a:ext>
            </a:extLst>
          </p:cNvPr>
          <p:cNvSpPr txBox="1"/>
          <p:nvPr/>
        </p:nvSpPr>
        <p:spPr>
          <a:xfrm>
            <a:off x="5868144" y="2060848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FF00"/>
                </a:solidFill>
              </a:rPr>
              <a:t>&lt;Result&gt;</a:t>
            </a:r>
          </a:p>
        </p:txBody>
      </p:sp>
    </p:spTree>
    <p:extLst>
      <p:ext uri="{BB962C8B-B14F-4D97-AF65-F5344CB8AC3E}">
        <p14:creationId xmlns:p14="http://schemas.microsoft.com/office/powerpoint/2010/main" val="496100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dirty="0" err="1"/>
              <a:t>IPHostEntry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1C599-0C78-4736-A85E-C3292F9D5809}"/>
              </a:ext>
            </a:extLst>
          </p:cNvPr>
          <p:cNvSpPr txBox="1"/>
          <p:nvPr/>
        </p:nvSpPr>
        <p:spPr>
          <a:xfrm>
            <a:off x="329320" y="1086292"/>
            <a:ext cx="8485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구조체 수준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class ??)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도메인명과 </a:t>
            </a:r>
            <a:r>
              <a:rPr lang="en-US" altLang="ko-KR" sz="2400" b="1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주소를 저장하는 컨테이너</a:t>
            </a:r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Dns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와 연결하여 사용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 err="1">
                <a:solidFill>
                  <a:srgbClr val="FFFF00"/>
                </a:solidFill>
              </a:rPr>
              <a:t>IPHostEntry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HostInfo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= </a:t>
            </a:r>
            <a:r>
              <a:rPr lang="en-US" altLang="ko-KR" sz="2400" dirty="0" err="1">
                <a:solidFill>
                  <a:srgbClr val="FF0000"/>
                </a:solidFill>
              </a:rPr>
              <a:t>Dns</a:t>
            </a:r>
            <a:r>
              <a:rPr lang="en-US" altLang="ko-KR" sz="2400" dirty="0" err="1">
                <a:solidFill>
                  <a:srgbClr val="FFC000"/>
                </a:solidFill>
              </a:rPr>
              <a:t>.GetHostEntry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(“www.naver.com”)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rgbClr val="FFFF00"/>
                </a:solidFill>
              </a:rPr>
              <a:t>IPAddress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[]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AddressList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{ get; set; }</a:t>
            </a:r>
          </a:p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다수의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저장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-&gt;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string </a:t>
            </a:r>
            <a:r>
              <a:rPr lang="en-US" altLang="ko-KR" sz="2400" dirty="0" err="1">
                <a:solidFill>
                  <a:srgbClr val="FFFF00"/>
                </a:solidFill>
              </a:rPr>
              <a:t>HostName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{ get; set; }</a:t>
            </a:r>
          </a:p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호스트명을 설정 또는 얻기</a:t>
            </a:r>
          </a:p>
        </p:txBody>
      </p:sp>
    </p:spTree>
    <p:extLst>
      <p:ext uri="{BB962C8B-B14F-4D97-AF65-F5344CB8AC3E}">
        <p14:creationId xmlns:p14="http://schemas.microsoft.com/office/powerpoint/2010/main" val="2629692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dirty="0" err="1"/>
              <a:t>IPHostEntry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BD0E7D-6B91-40BA-8BAD-13738363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8" y="1196752"/>
            <a:ext cx="8018223" cy="53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dirty="0" err="1"/>
              <a:t>IPHostEntry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653B5B-6B98-4620-9685-3D06E701A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96752"/>
            <a:ext cx="7510873" cy="53196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172417-07B5-4E1E-8B4E-0200E3B4C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829342"/>
            <a:ext cx="2952328" cy="1663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0F4F1D-92B4-4DB4-831E-15551920EDFA}"/>
              </a:ext>
            </a:extLst>
          </p:cNvPr>
          <p:cNvSpPr txBox="1"/>
          <p:nvPr/>
        </p:nvSpPr>
        <p:spPr>
          <a:xfrm>
            <a:off x="5724128" y="4215347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FF00"/>
                </a:solidFill>
              </a:rPr>
              <a:t>&lt;Result&gt;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9B313-18AF-49C9-B9DA-EE6CCDA2578E}"/>
              </a:ext>
            </a:extLst>
          </p:cNvPr>
          <p:cNvSpPr txBox="1"/>
          <p:nvPr/>
        </p:nvSpPr>
        <p:spPr>
          <a:xfrm>
            <a:off x="7243023" y="5455153"/>
            <a:ext cx="99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FF00"/>
                </a:solidFill>
              </a:rPr>
              <a:t>구체화</a:t>
            </a:r>
            <a:endParaRPr lang="en-US" altLang="ko-KR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46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dirty="0" err="1"/>
              <a:t>EndPoint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1C599-0C78-4736-A85E-C3292F9D5809}"/>
              </a:ext>
            </a:extLst>
          </p:cNvPr>
          <p:cNvSpPr txBox="1"/>
          <p:nvPr/>
        </p:nvSpPr>
        <p:spPr>
          <a:xfrm>
            <a:off x="329320" y="1086292"/>
            <a:ext cx="84853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구조체 수준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class ??)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목적지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주소와 포트 번호를 저장 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Ex)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동일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단에 프로그램 두 개가 사용 시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에서 다른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service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를 받고자 할 때 동일한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주소에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service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를 받을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port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번호를 매김으로 원하는 정보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받음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Ip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주소와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port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번호 설정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rgbClr val="00B0F0"/>
                </a:solidFill>
              </a:rPr>
              <a:t>Public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rgbClr val="FFFF00"/>
                </a:solidFill>
              </a:rPr>
              <a:t>IPEndPoint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</a:t>
            </a:r>
            <a:r>
              <a:rPr lang="en-US" altLang="ko-KR" dirty="0">
                <a:solidFill>
                  <a:srgbClr val="FF0000"/>
                </a:solidFill>
              </a:rPr>
              <a:t>long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address, int port )</a:t>
            </a:r>
          </a:p>
          <a:p>
            <a:r>
              <a:rPr lang="en-US" altLang="ko-KR" dirty="0">
                <a:solidFill>
                  <a:srgbClr val="00B0F0"/>
                </a:solidFill>
              </a:rPr>
              <a:t>Public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rgbClr val="FFFF00"/>
                </a:solidFill>
              </a:rPr>
              <a:t>IPEndPoint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</a:t>
            </a:r>
            <a:r>
              <a:rPr lang="en-US" altLang="ko-KR" dirty="0" err="1">
                <a:solidFill>
                  <a:srgbClr val="FFC000"/>
                </a:solidFill>
              </a:rPr>
              <a:t>IPAddress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address, int port )</a:t>
            </a: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Address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속성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rgbClr val="00B0F0"/>
                </a:solidFill>
              </a:rPr>
              <a:t>Public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rgbClr val="FFFF00"/>
                </a:solidFill>
              </a:rPr>
              <a:t>IPAddress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Address { get;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set; }</a:t>
            </a:r>
          </a:p>
          <a:p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목적지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설정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Port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속성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rgbClr val="00B0F0"/>
                </a:solidFill>
              </a:rPr>
              <a:t>Public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int Port { get; set; }</a:t>
            </a:r>
          </a:p>
          <a:p>
            <a:endParaRPr lang="ko-KR" alt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101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1F803F-F35C-4D23-BAF9-1DE84435E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5" y="1484784"/>
            <a:ext cx="7496401" cy="502726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dirty="0" err="1"/>
              <a:t>EndPoint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F4F1D-92B4-4DB4-831E-15551920EDFA}"/>
              </a:ext>
            </a:extLst>
          </p:cNvPr>
          <p:cNvSpPr txBox="1"/>
          <p:nvPr/>
        </p:nvSpPr>
        <p:spPr>
          <a:xfrm>
            <a:off x="5076056" y="1488263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FF00"/>
                </a:solidFill>
              </a:rPr>
              <a:t>&lt;Result&gt;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D7C215-261A-49AD-B4A9-1A27C2F61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235098"/>
            <a:ext cx="3691942" cy="8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42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sz="4000" dirty="0">
                <a:solidFill>
                  <a:srgbClr val="FF0000"/>
                </a:solidFill>
              </a:rPr>
              <a:t>END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7F50AF-9BD9-494E-86B7-D90147822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22" y="1340768"/>
            <a:ext cx="8068755" cy="508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42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ED1986-EDD3-4036-88A1-6AB7C853D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1772816"/>
            <a:ext cx="8280920" cy="425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10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9">
            <a:extLst>
              <a:ext uri="{FF2B5EF4-FFF2-40B4-BE49-F238E27FC236}">
                <a16:creationId xmlns:a16="http://schemas.microsoft.com/office/drawing/2014/main" id="{0DF9B3FE-6435-4C5D-9D91-EADF26E0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2456892"/>
            <a:ext cx="6336704" cy="1944216"/>
          </a:xfrm>
        </p:spPr>
        <p:txBody>
          <a:bodyPr/>
          <a:lstStyle/>
          <a:p>
            <a:r>
              <a:rPr lang="ko-KR" altLang="en-US" sz="8800" dirty="0"/>
              <a:t>연결 클래스</a:t>
            </a:r>
          </a:p>
        </p:txBody>
      </p:sp>
    </p:spTree>
    <p:extLst>
      <p:ext uri="{BB962C8B-B14F-4D97-AF65-F5344CB8AC3E}">
        <p14:creationId xmlns:p14="http://schemas.microsoft.com/office/powerpoint/2010/main" val="706600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</a:t>
            </a:r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정의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endParaRPr lang="en-US" altLang="ko-KR" sz="40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7C1746-90AE-4DF3-BD4E-8C702781A6DF}"/>
              </a:ext>
            </a:extLst>
          </p:cNvPr>
          <p:cNvSpPr txBox="1"/>
          <p:nvPr/>
        </p:nvSpPr>
        <p:spPr>
          <a:xfrm>
            <a:off x="107504" y="1086292"/>
            <a:ext cx="5544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,</a:t>
            </a:r>
            <a:r>
              <a:rPr lang="ko-KR" alt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,</a:t>
            </a:r>
            <a:r>
              <a:rPr lang="ko-KR" alt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UdpClient</a:t>
            </a:r>
            <a:endParaRPr lang="ko-KR" alt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36FE33-8240-42B3-859D-D35EEB341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6" y="1916832"/>
            <a:ext cx="5748188" cy="4536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DBF5FB-80DA-4C9B-8570-7461D6667828}"/>
              </a:ext>
            </a:extLst>
          </p:cNvPr>
          <p:cNvSpPr txBox="1"/>
          <p:nvPr/>
        </p:nvSpPr>
        <p:spPr>
          <a:xfrm>
            <a:off x="6084168" y="19168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TCP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278FD-36A5-471D-93A8-9C221AE7CBC6}"/>
              </a:ext>
            </a:extLst>
          </p:cNvPr>
          <p:cNvSpPr txBox="1"/>
          <p:nvPr/>
        </p:nvSpPr>
        <p:spPr>
          <a:xfrm>
            <a:off x="6081216" y="2310505"/>
            <a:ext cx="2796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b="1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는 서버에만 </a:t>
            </a:r>
            <a:r>
              <a:rPr lang="ko-KR" alt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국한되서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사용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서버와 클라이언트 둘 다 관여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A3BE8-1B0C-48A3-BEEC-713F589B4212}"/>
              </a:ext>
            </a:extLst>
          </p:cNvPr>
          <p:cNvSpPr txBox="1"/>
          <p:nvPr/>
        </p:nvSpPr>
        <p:spPr>
          <a:xfrm>
            <a:off x="6092350" y="374120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UDP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8FE81-1C93-4C63-B110-51D5AADEB38E}"/>
              </a:ext>
            </a:extLst>
          </p:cNvPr>
          <p:cNvSpPr txBox="1"/>
          <p:nvPr/>
        </p:nvSpPr>
        <p:spPr>
          <a:xfrm>
            <a:off x="6089398" y="4134882"/>
            <a:ext cx="27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UdpClient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서버와 클라이언트 둘 다 관여 </a:t>
            </a:r>
          </a:p>
        </p:txBody>
      </p:sp>
    </p:spTree>
    <p:extLst>
      <p:ext uri="{BB962C8B-B14F-4D97-AF65-F5344CB8AC3E}">
        <p14:creationId xmlns:p14="http://schemas.microsoft.com/office/powerpoint/2010/main" val="1369373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7C1746-90AE-4DF3-BD4E-8C702781A6DF}"/>
              </a:ext>
            </a:extLst>
          </p:cNvPr>
          <p:cNvSpPr txBox="1"/>
          <p:nvPr/>
        </p:nvSpPr>
        <p:spPr>
          <a:xfrm>
            <a:off x="107504" y="1086292"/>
            <a:ext cx="2232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</a:t>
            </a:r>
            <a:endParaRPr lang="ko-KR" alt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TCP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8DE554-63F6-4719-92CC-D511F7080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4" y="1786474"/>
            <a:ext cx="5310863" cy="4666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A278FD-36A5-471D-93A8-9C221AE7CBC6}"/>
              </a:ext>
            </a:extLst>
          </p:cNvPr>
          <p:cNvSpPr txBox="1"/>
          <p:nvPr/>
        </p:nvSpPr>
        <p:spPr>
          <a:xfrm>
            <a:off x="2772009" y="3473574"/>
            <a:ext cx="2796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대기 상태로 만들어 놓는 것이 가장 중요 </a:t>
            </a:r>
            <a:r>
              <a:rPr lang="en-US" altLang="ko-KR" b="1" dirty="0">
                <a:solidFill>
                  <a:srgbClr val="FF0000"/>
                </a:solidFill>
              </a:rPr>
              <a:t>– </a:t>
            </a:r>
            <a:r>
              <a:rPr lang="ko-KR" altLang="en-US" b="1" dirty="0">
                <a:solidFill>
                  <a:srgbClr val="FF0000"/>
                </a:solidFill>
              </a:rPr>
              <a:t>수동적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요청에만 대응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470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7C1746-90AE-4DF3-BD4E-8C702781A6DF}"/>
              </a:ext>
            </a:extLst>
          </p:cNvPr>
          <p:cNvSpPr txBox="1"/>
          <p:nvPr/>
        </p:nvSpPr>
        <p:spPr>
          <a:xfrm>
            <a:off x="107504" y="1086292"/>
            <a:ext cx="2232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</a:t>
            </a:r>
            <a:endParaRPr lang="ko-KR" alt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TCP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A51123-3317-4A25-9590-C3F287B94890}"/>
              </a:ext>
            </a:extLst>
          </p:cNvPr>
          <p:cNvSpPr txBox="1"/>
          <p:nvPr/>
        </p:nvSpPr>
        <p:spPr>
          <a:xfrm>
            <a:off x="5063234" y="1629557"/>
            <a:ext cx="39012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단에서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로 데이터 요청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-&gt;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동일한 클래스 생성 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-&gt;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생성은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가 생성해 줌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생성된 동일 클래스가 연결 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E6CC09-7D0E-4420-818E-1ADF9B0A6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2" y="1609512"/>
            <a:ext cx="4233801" cy="5003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6D3BA9-84AF-4836-ABE8-73A26E35FA67}"/>
              </a:ext>
            </a:extLst>
          </p:cNvPr>
          <p:cNvSpPr txBox="1"/>
          <p:nvPr/>
        </p:nvSpPr>
        <p:spPr>
          <a:xfrm>
            <a:off x="6347272" y="3461706"/>
            <a:ext cx="27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</a:rPr>
              <a:t>TcpClient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ko-KR" altLang="en-US" dirty="0">
                <a:solidFill>
                  <a:srgbClr val="FFFF00"/>
                </a:solidFill>
              </a:rPr>
              <a:t>클래스는 </a:t>
            </a:r>
            <a:r>
              <a:rPr lang="en-US" altLang="ko-KR" dirty="0" err="1">
                <a:solidFill>
                  <a:srgbClr val="FFFF00"/>
                </a:solidFill>
              </a:rPr>
              <a:t>TcpListener</a:t>
            </a:r>
            <a:r>
              <a:rPr lang="ko-KR" altLang="en-US" dirty="0">
                <a:solidFill>
                  <a:srgbClr val="FFFF00"/>
                </a:solidFill>
              </a:rPr>
              <a:t>에 속해 있음</a:t>
            </a:r>
            <a:endParaRPr lang="en-US" altLang="ko-K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529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7C1746-90AE-4DF3-BD4E-8C702781A6DF}"/>
              </a:ext>
            </a:extLst>
          </p:cNvPr>
          <p:cNvSpPr txBox="1"/>
          <p:nvPr/>
        </p:nvSpPr>
        <p:spPr>
          <a:xfrm>
            <a:off x="107504" y="1086292"/>
            <a:ext cx="52565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생성자 </a:t>
            </a:r>
            <a:endParaRPr lang="en-US" altLang="ko-KR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서버 </a:t>
            </a:r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주소와 포트 번호 설정</a:t>
            </a: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rgbClr val="FFFF00"/>
                </a:solidFill>
              </a:rPr>
              <a:t>TcpListener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F9630-E6B2-46DA-A1DB-614CAC713685}"/>
              </a:ext>
            </a:extLst>
          </p:cNvPr>
          <p:cNvSpPr txBox="1"/>
          <p:nvPr/>
        </p:nvSpPr>
        <p:spPr>
          <a:xfrm>
            <a:off x="215516" y="2736502"/>
            <a:ext cx="87129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B0F0"/>
                </a:solidFill>
              </a:rPr>
              <a:t>Public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rgbClr val="FFFF00"/>
                </a:solidFill>
              </a:rPr>
              <a:t>TcpListener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</a:t>
            </a:r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localaddr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, int port )</a:t>
            </a:r>
          </a:p>
          <a:p>
            <a:endParaRPr lang="en-US" altLang="ko-KR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800" dirty="0">
                <a:solidFill>
                  <a:srgbClr val="00B0F0"/>
                </a:solidFill>
              </a:rPr>
              <a:t>Public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rgbClr val="FFFF00"/>
                </a:solidFill>
              </a:rPr>
              <a:t>TcpListener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</a:t>
            </a:r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IPEndPoint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localEP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)</a:t>
            </a:r>
            <a:endParaRPr lang="ko-KR" alt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227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</a:t>
            </a:r>
            <a:r>
              <a:rPr lang="en-US" altLang="ko-KR" dirty="0" err="1"/>
              <a:t>TcpListener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8DEE06-4421-4444-88BF-7A7AF4575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14154"/>
            <a:ext cx="4824536" cy="5139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CBCE6-204F-44D2-B93E-13994347AF7F}"/>
              </a:ext>
            </a:extLst>
          </p:cNvPr>
          <p:cNvSpPr txBox="1"/>
          <p:nvPr/>
        </p:nvSpPr>
        <p:spPr>
          <a:xfrm>
            <a:off x="5242746" y="1397675"/>
            <a:ext cx="3901254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&lt;</a:t>
            </a:r>
            <a:r>
              <a:rPr lang="ko-KR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대기상태</a:t>
            </a:r>
            <a:r>
              <a:rPr lang="en-US" altLang="ko-KR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TcpListener.Start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: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대기 동작 시작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TcpListener.Stop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: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동작 정지 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TcpListener.AcceptTcpClient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: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클라이언트 요청 대기 및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생성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연결 수락해주는 메소드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7339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– </a:t>
            </a:r>
            <a:r>
              <a:rPr lang="en-US" altLang="ko-KR" dirty="0" err="1"/>
              <a:t>TcpListener</a:t>
            </a:r>
            <a:r>
              <a:rPr lang="en-US" altLang="ko-KR" dirty="0"/>
              <a:t> </a:t>
            </a:r>
            <a:r>
              <a:rPr lang="ko-KR" altLang="en-US" dirty="0"/>
              <a:t>추출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E15C9A-5A00-4182-BA5D-A740ED280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7776864" cy="46451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CBCE6-204F-44D2-B93E-13994347AF7F}"/>
              </a:ext>
            </a:extLst>
          </p:cNvPr>
          <p:cNvSpPr txBox="1"/>
          <p:nvPr/>
        </p:nvSpPr>
        <p:spPr>
          <a:xfrm>
            <a:off x="5004048" y="5043733"/>
            <a:ext cx="1872208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FFFF00"/>
                </a:solidFill>
              </a:rPr>
              <a:t>&lt;Result&gt;</a:t>
            </a:r>
            <a:endParaRPr lang="en-US" altLang="ko-KR" sz="2800" dirty="0">
              <a:solidFill>
                <a:srgbClr val="FFFF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B63D8D-F37C-4BE1-8AA3-6815F12BB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5725001"/>
            <a:ext cx="2862894" cy="8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18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E2FB54-FA50-49E3-9A81-556D090D5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3" y="1196752"/>
            <a:ext cx="8707065" cy="5449060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</a:t>
            </a:r>
            <a:r>
              <a:rPr lang="en-US" altLang="ko-KR" dirty="0" err="1"/>
              <a:t>AcceptTcpClient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979F8-C692-4102-A058-0FAEDA858ED7}"/>
              </a:ext>
            </a:extLst>
          </p:cNvPr>
          <p:cNvSpPr txBox="1"/>
          <p:nvPr/>
        </p:nvSpPr>
        <p:spPr>
          <a:xfrm>
            <a:off x="4608004" y="5737702"/>
            <a:ext cx="4212468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</a:rPr>
              <a:t>tcpListener.AcceptTcpClient</a:t>
            </a:r>
            <a:r>
              <a:rPr lang="ko-KR" altLang="en-US" sz="1400" dirty="0">
                <a:solidFill>
                  <a:schemeClr val="bg1"/>
                </a:solidFill>
              </a:rPr>
              <a:t>에서 대기하기 때문에 다음 코드로 넘어 안 </a:t>
            </a:r>
            <a:r>
              <a:rPr lang="ko-KR" altLang="en-US" sz="1400" dirty="0" err="1">
                <a:solidFill>
                  <a:schemeClr val="bg1"/>
                </a:solidFill>
              </a:rPr>
              <a:t>넘어감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-&gt; </a:t>
            </a:r>
            <a:r>
              <a:rPr lang="ko-KR" altLang="en-US" sz="1400" dirty="0">
                <a:solidFill>
                  <a:schemeClr val="bg1"/>
                </a:solidFill>
              </a:rPr>
              <a:t>클라이언트 단에서 요청 들어올 시 </a:t>
            </a:r>
            <a:r>
              <a:rPr lang="ko-KR" altLang="en-US" sz="1400" dirty="0" err="1">
                <a:solidFill>
                  <a:schemeClr val="bg1"/>
                </a:solidFill>
              </a:rPr>
              <a:t>넘어감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E2182-E2C9-46B5-9092-BCED190EA885}"/>
              </a:ext>
            </a:extLst>
          </p:cNvPr>
          <p:cNvSpPr txBox="1"/>
          <p:nvPr/>
        </p:nvSpPr>
        <p:spPr>
          <a:xfrm>
            <a:off x="7092280" y="4547573"/>
            <a:ext cx="1872208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FFFF00"/>
                </a:solidFill>
              </a:rPr>
              <a:t>&lt;Result&gt;</a:t>
            </a:r>
            <a:endParaRPr lang="en-US" altLang="ko-KR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048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</a:t>
            </a:r>
            <a:r>
              <a:rPr lang="en-US" altLang="ko-KR" dirty="0" err="1"/>
              <a:t>TcpClient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427CB0-F6C1-4250-9D0B-1BD5692C5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7496"/>
            <a:ext cx="4496427" cy="4961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B3EA73-EF91-44BF-B520-6FB9809D4FCC}"/>
              </a:ext>
            </a:extLst>
          </p:cNvPr>
          <p:cNvSpPr txBox="1"/>
          <p:nvPr/>
        </p:nvSpPr>
        <p:spPr>
          <a:xfrm>
            <a:off x="4984405" y="1780329"/>
            <a:ext cx="390125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프로그래머 입장에서는 도메인명보다는 </a:t>
            </a:r>
            <a:r>
              <a:rPr lang="en-US" altLang="ko-KR" sz="16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ko-KR" altLang="en-US" sz="1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주소로 판단</a:t>
            </a:r>
            <a:endParaRPr lang="en-US" altLang="ko-KR" sz="16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D9F27E-E17C-4C23-9F92-AB10ADFD8EC6}"/>
              </a:ext>
            </a:extLst>
          </p:cNvPr>
          <p:cNvSpPr txBox="1"/>
          <p:nvPr/>
        </p:nvSpPr>
        <p:spPr>
          <a:xfrm>
            <a:off x="4984405" y="1326037"/>
            <a:ext cx="390125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hostname –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도메인명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7AD520-79B7-4177-B27E-755BE416BEFB}"/>
              </a:ext>
            </a:extLst>
          </p:cNvPr>
          <p:cNvSpPr/>
          <p:nvPr/>
        </p:nvSpPr>
        <p:spPr>
          <a:xfrm>
            <a:off x="467544" y="3429000"/>
            <a:ext cx="4248472" cy="7920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484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529BD2-7C5C-4CB2-9634-00812D097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82" y="1633990"/>
            <a:ext cx="7573432" cy="4286848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</a:t>
            </a:r>
            <a:r>
              <a:rPr lang="en-US" altLang="ko-KR" dirty="0" err="1"/>
              <a:t>TcpClient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4F5505-0B56-4E40-96B9-B09CADF93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83" y="5042352"/>
            <a:ext cx="6447917" cy="1756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B3EA73-EF91-44BF-B520-6FB9809D4FCC}"/>
              </a:ext>
            </a:extLst>
          </p:cNvPr>
          <p:cNvSpPr txBox="1"/>
          <p:nvPr/>
        </p:nvSpPr>
        <p:spPr>
          <a:xfrm>
            <a:off x="5652120" y="5920838"/>
            <a:ext cx="338437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&lt;37</a:t>
            </a:r>
            <a:r>
              <a:rPr lang="ko-KR" altLang="en-US" sz="2400" b="1" dirty="0">
                <a:solidFill>
                  <a:schemeClr val="bg1"/>
                </a:solidFill>
              </a:rPr>
              <a:t>쪽 코드와 연결</a:t>
            </a:r>
            <a:r>
              <a:rPr lang="en-US" altLang="ko-KR" sz="2400" b="1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88727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6FA0E0-E6F6-4E71-AF97-66F17CD24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4" y="1484784"/>
            <a:ext cx="870010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16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</a:t>
            </a:r>
            <a:r>
              <a:rPr lang="en-US" altLang="ko-KR" dirty="0" err="1"/>
              <a:t>TcpClient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1BDD42-121C-40D1-B3C3-2E0D3EC60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7" y="2852936"/>
            <a:ext cx="8335839" cy="25225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FBDE14-E171-427F-A58D-A8812353B923}"/>
              </a:ext>
            </a:extLst>
          </p:cNvPr>
          <p:cNvSpPr txBox="1"/>
          <p:nvPr/>
        </p:nvSpPr>
        <p:spPr>
          <a:xfrm>
            <a:off x="432887" y="1214628"/>
            <a:ext cx="8307031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메소드 역할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: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생성자에서 주소나 포트가 지정되어도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connect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로 변경 가능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</a:t>
            </a:r>
            <a:r>
              <a:rPr lang="en-US" altLang="ko-KR" dirty="0" err="1"/>
              <a:t>TcpClient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BDE14-E171-427F-A58D-A8812353B923}"/>
              </a:ext>
            </a:extLst>
          </p:cNvPr>
          <p:cNvSpPr txBox="1"/>
          <p:nvPr/>
        </p:nvSpPr>
        <p:spPr>
          <a:xfrm>
            <a:off x="5832440" y="1093204"/>
            <a:ext cx="3132048" cy="389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데이터 전송 스트림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: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인터넷 망을 통해서 데이터를 싣는 트럭이 목적지까지 배달하는 역할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1D537F-D72F-41EF-86ED-56AC2C05B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62" y="1412776"/>
            <a:ext cx="5056922" cy="494277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EC53AED-EB3E-4A42-A64D-D1C3D4E01283}"/>
              </a:ext>
            </a:extLst>
          </p:cNvPr>
          <p:cNvSpPr/>
          <p:nvPr/>
        </p:nvSpPr>
        <p:spPr>
          <a:xfrm>
            <a:off x="611560" y="3429000"/>
            <a:ext cx="4392488" cy="57606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346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215915-E746-49A6-B436-4E96F44E1D72}"/>
              </a:ext>
            </a:extLst>
          </p:cNvPr>
          <p:cNvSpPr/>
          <p:nvPr/>
        </p:nvSpPr>
        <p:spPr>
          <a:xfrm>
            <a:off x="179512" y="4670087"/>
            <a:ext cx="8784976" cy="2147560"/>
          </a:xfrm>
          <a:prstGeom prst="rect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7EE512-EE4E-4306-90AC-343511A7874F}"/>
              </a:ext>
            </a:extLst>
          </p:cNvPr>
          <p:cNvSpPr/>
          <p:nvPr/>
        </p:nvSpPr>
        <p:spPr>
          <a:xfrm>
            <a:off x="1042272" y="5611290"/>
            <a:ext cx="1194645" cy="8802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38185D-64CA-47A7-B6C9-72E9E5983A6F}"/>
              </a:ext>
            </a:extLst>
          </p:cNvPr>
          <p:cNvSpPr/>
          <p:nvPr/>
        </p:nvSpPr>
        <p:spPr>
          <a:xfrm>
            <a:off x="6966416" y="5611290"/>
            <a:ext cx="1194645" cy="8802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Byte</a:t>
            </a:r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2F0B573-9B8D-4DA7-8CC7-E9D4C1350775}"/>
              </a:ext>
            </a:extLst>
          </p:cNvPr>
          <p:cNvSpPr/>
          <p:nvPr/>
        </p:nvSpPr>
        <p:spPr>
          <a:xfrm>
            <a:off x="2915816" y="5638715"/>
            <a:ext cx="3508904" cy="5040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4CB56A-1720-4238-9831-0F81E9C6100A}"/>
              </a:ext>
            </a:extLst>
          </p:cNvPr>
          <p:cNvSpPr txBox="1"/>
          <p:nvPr/>
        </p:nvSpPr>
        <p:spPr>
          <a:xfrm>
            <a:off x="2852066" y="5976911"/>
            <a:ext cx="363640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Encoding.ASCII.GetBytes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– </a:t>
            </a:r>
            <a:r>
              <a:rPr lang="en-US" altLang="ko-KR" dirty="0" err="1"/>
              <a:t>TcpClient</a:t>
            </a:r>
            <a:r>
              <a:rPr lang="en-US" altLang="ko-KR" dirty="0"/>
              <a:t>(</a:t>
            </a:r>
            <a:r>
              <a:rPr lang="ko-KR" altLang="en-US" dirty="0"/>
              <a:t>쌍방향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A5F6DD-F4AB-4E5F-9E29-A35272034CC4}"/>
              </a:ext>
            </a:extLst>
          </p:cNvPr>
          <p:cNvSpPr/>
          <p:nvPr/>
        </p:nvSpPr>
        <p:spPr>
          <a:xfrm>
            <a:off x="520064" y="2852936"/>
            <a:ext cx="2232248" cy="1644814"/>
          </a:xfrm>
          <a:prstGeom prst="rect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TcpClient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2FBE4-38F7-43CB-93ED-A7BB2721655F}"/>
              </a:ext>
            </a:extLst>
          </p:cNvPr>
          <p:cNvSpPr/>
          <p:nvPr/>
        </p:nvSpPr>
        <p:spPr>
          <a:xfrm>
            <a:off x="3482136" y="1332802"/>
            <a:ext cx="2232248" cy="1644814"/>
          </a:xfrm>
          <a:prstGeom prst="rect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NetworkStream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A5E753-2D17-49FE-A975-A54EA47C0ECD}"/>
              </a:ext>
            </a:extLst>
          </p:cNvPr>
          <p:cNvSpPr/>
          <p:nvPr/>
        </p:nvSpPr>
        <p:spPr>
          <a:xfrm>
            <a:off x="6444208" y="2852936"/>
            <a:ext cx="2232248" cy="1644814"/>
          </a:xfrm>
          <a:prstGeom prst="rect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TcpClient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35CFD2B-EE24-4D7B-8F43-DCB0ED0DAD89}"/>
              </a:ext>
            </a:extLst>
          </p:cNvPr>
          <p:cNvSpPr/>
          <p:nvPr/>
        </p:nvSpPr>
        <p:spPr>
          <a:xfrm>
            <a:off x="2915816" y="3171287"/>
            <a:ext cx="3508904" cy="504056"/>
          </a:xfrm>
          <a:prstGeom prst="rightArrow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E2534F1-F5D9-4668-B6A2-A8821BD80408}"/>
              </a:ext>
            </a:extLst>
          </p:cNvPr>
          <p:cNvSpPr/>
          <p:nvPr/>
        </p:nvSpPr>
        <p:spPr>
          <a:xfrm rot="10800000">
            <a:off x="2843808" y="3699941"/>
            <a:ext cx="3508904" cy="504056"/>
          </a:xfrm>
          <a:prstGeom prst="rightArrow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16899-26B6-4163-A952-FDC04641F208}"/>
              </a:ext>
            </a:extLst>
          </p:cNvPr>
          <p:cNvSpPr txBox="1"/>
          <p:nvPr/>
        </p:nvSpPr>
        <p:spPr>
          <a:xfrm>
            <a:off x="1042272" y="2105633"/>
            <a:ext cx="118783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75A18-184C-4EBD-9681-F2658E96753C}"/>
              </a:ext>
            </a:extLst>
          </p:cNvPr>
          <p:cNvSpPr txBox="1"/>
          <p:nvPr/>
        </p:nvSpPr>
        <p:spPr>
          <a:xfrm>
            <a:off x="7092280" y="2105633"/>
            <a:ext cx="118783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64BBAD-D9C8-4140-9D2B-0EEF00444537}"/>
              </a:ext>
            </a:extLst>
          </p:cNvPr>
          <p:cNvSpPr txBox="1"/>
          <p:nvPr/>
        </p:nvSpPr>
        <p:spPr>
          <a:xfrm>
            <a:off x="3792649" y="4077072"/>
            <a:ext cx="193447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단위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: Byte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87EBD6-2F2B-4287-A5EF-6F44207BE5D8}"/>
              </a:ext>
            </a:extLst>
          </p:cNvPr>
          <p:cNvSpPr txBox="1"/>
          <p:nvPr/>
        </p:nvSpPr>
        <p:spPr>
          <a:xfrm>
            <a:off x="323528" y="4689235"/>
            <a:ext cx="171182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chemeClr val="accent6">
                    <a:lumMod val="20000"/>
                    <a:lumOff val="80000"/>
                  </a:schemeClr>
                </a:solidFill>
              </a:rPr>
              <a:t>Byte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변환 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320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– Sample Server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35ECED-E466-4CB0-8A83-8FCD94D18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3"/>
          <a:stretch/>
        </p:blipFill>
        <p:spPr>
          <a:xfrm>
            <a:off x="1367644" y="1484784"/>
            <a:ext cx="6408712" cy="480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16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– Sample Client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1C7CAB-46D4-4F0F-B223-58B1BA96C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1"/>
          <a:stretch/>
        </p:blipFill>
        <p:spPr>
          <a:xfrm>
            <a:off x="2051720" y="1412776"/>
            <a:ext cx="5294963" cy="455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15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9">
            <a:extLst>
              <a:ext uri="{FF2B5EF4-FFF2-40B4-BE49-F238E27FC236}">
                <a16:creationId xmlns:a16="http://schemas.microsoft.com/office/drawing/2014/main" id="{0DF9B3FE-6435-4C5D-9D91-EADF26E0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2456892"/>
            <a:ext cx="6336704" cy="1944216"/>
          </a:xfrm>
        </p:spPr>
        <p:txBody>
          <a:bodyPr/>
          <a:lstStyle/>
          <a:p>
            <a:r>
              <a:rPr lang="ko-KR" altLang="en-US" sz="8800" dirty="0"/>
              <a:t>전송 클래스</a:t>
            </a:r>
          </a:p>
        </p:txBody>
      </p:sp>
    </p:spTree>
    <p:extLst>
      <p:ext uri="{BB962C8B-B14F-4D97-AF65-F5344CB8AC3E}">
        <p14:creationId xmlns:p14="http://schemas.microsoft.com/office/powerpoint/2010/main" val="1016868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6BB5D-ACD4-4789-B382-D4E311C557DE}"/>
              </a:ext>
            </a:extLst>
          </p:cNvPr>
          <p:cNvSpPr txBox="1"/>
          <p:nvPr/>
        </p:nvSpPr>
        <p:spPr>
          <a:xfrm>
            <a:off x="755576" y="1924774"/>
            <a:ext cx="8712968" cy="3008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1. </a:t>
            </a:r>
            <a:r>
              <a:rPr lang="en-US" altLang="ko-KR" sz="4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</a:t>
            </a:r>
            <a:r>
              <a:rPr lang="en-US" altLang="ko-KR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2. </a:t>
            </a:r>
            <a:r>
              <a:rPr lang="en-US" altLang="ko-KR" sz="4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</a:t>
            </a:r>
            <a:r>
              <a:rPr lang="en-US" altLang="ko-KR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/</a:t>
            </a:r>
            <a:r>
              <a:rPr lang="en-US" altLang="ko-KR" sz="4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r>
              <a:rPr lang="en-US" altLang="ko-KR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3. </a:t>
            </a:r>
            <a:r>
              <a:rPr lang="en-US" altLang="ko-KR" sz="4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BinaryReader</a:t>
            </a:r>
            <a:r>
              <a:rPr lang="en-US" altLang="ko-KR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/</a:t>
            </a:r>
            <a:r>
              <a:rPr lang="en-US" altLang="ko-KR" sz="4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BinaryWriter</a:t>
            </a:r>
            <a:endParaRPr lang="en-US" altLang="ko-KR" sz="4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1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BDE14-E171-427F-A58D-A8812353B923}"/>
              </a:ext>
            </a:extLst>
          </p:cNvPr>
          <p:cNvSpPr txBox="1"/>
          <p:nvPr/>
        </p:nvSpPr>
        <p:spPr>
          <a:xfrm>
            <a:off x="323528" y="1196752"/>
            <a:ext cx="8568952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TCP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연결에서 데이터 송수신 스트림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스트림에 데이터 쓰기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8746F-E01B-4688-86D0-848E614D7D6A}"/>
              </a:ext>
            </a:extLst>
          </p:cNvPr>
          <p:cNvSpPr txBox="1"/>
          <p:nvPr/>
        </p:nvSpPr>
        <p:spPr>
          <a:xfrm>
            <a:off x="287524" y="3141517"/>
            <a:ext cx="856895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rgbClr val="FFC000"/>
                </a:solidFill>
              </a:rPr>
              <a:t>Override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void </a:t>
            </a:r>
            <a:r>
              <a:rPr lang="en-US" altLang="ko-KR" sz="2400" dirty="0">
                <a:solidFill>
                  <a:srgbClr val="FFFF00"/>
                </a:solidFill>
              </a:rPr>
              <a:t>Write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en-US" altLang="ko-KR" sz="2400" dirty="0">
                <a:solidFill>
                  <a:srgbClr val="FEDAF9"/>
                </a:solidFill>
              </a:rPr>
              <a:t>byte[]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buffer, </a:t>
            </a:r>
            <a:r>
              <a:rPr lang="en-US" altLang="ko-KR" sz="2400" dirty="0">
                <a:solidFill>
                  <a:srgbClr val="0070C0"/>
                </a:solidFill>
              </a:rPr>
              <a:t>int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offset, </a:t>
            </a:r>
            <a:r>
              <a:rPr lang="en-US" altLang="ko-KR" sz="2400" dirty="0">
                <a:solidFill>
                  <a:srgbClr val="0070C0"/>
                </a:solidFill>
              </a:rPr>
              <a:t>int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size)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86A41-58EB-4A7F-B885-B64D845D4BB9}"/>
              </a:ext>
            </a:extLst>
          </p:cNvPr>
          <p:cNvSpPr txBox="1"/>
          <p:nvPr/>
        </p:nvSpPr>
        <p:spPr>
          <a:xfrm>
            <a:off x="323528" y="4053314"/>
            <a:ext cx="8568952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Buffer :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모든 데이터는 바이트 단위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Offset :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이 배열에서 어디서부터 시작할 거냐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(index)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Size :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배열의 크기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58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BDE14-E171-427F-A58D-A8812353B923}"/>
              </a:ext>
            </a:extLst>
          </p:cNvPr>
          <p:cNvSpPr txBox="1"/>
          <p:nvPr/>
        </p:nvSpPr>
        <p:spPr>
          <a:xfrm>
            <a:off x="323528" y="1196752"/>
            <a:ext cx="8568952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스트림에 데이터 읽기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8746F-E01B-4688-86D0-848E614D7D6A}"/>
              </a:ext>
            </a:extLst>
          </p:cNvPr>
          <p:cNvSpPr txBox="1"/>
          <p:nvPr/>
        </p:nvSpPr>
        <p:spPr>
          <a:xfrm>
            <a:off x="287524" y="3141517"/>
            <a:ext cx="856895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rgbClr val="FFC000"/>
                </a:solidFill>
              </a:rPr>
              <a:t>Override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void </a:t>
            </a:r>
            <a:r>
              <a:rPr lang="en-US" altLang="ko-KR" sz="2400" dirty="0">
                <a:solidFill>
                  <a:srgbClr val="FFFF00"/>
                </a:solidFill>
              </a:rPr>
              <a:t>Read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en-US" altLang="ko-KR" sz="2400" dirty="0">
                <a:solidFill>
                  <a:srgbClr val="FEDAF9"/>
                </a:solidFill>
              </a:rPr>
              <a:t>byte[]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buffer, </a:t>
            </a:r>
            <a:r>
              <a:rPr lang="en-US" altLang="ko-KR" sz="2400" dirty="0">
                <a:solidFill>
                  <a:srgbClr val="0070C0"/>
                </a:solidFill>
              </a:rPr>
              <a:t>int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offset, </a:t>
            </a:r>
            <a:r>
              <a:rPr lang="en-US" altLang="ko-KR" sz="2400" dirty="0">
                <a:solidFill>
                  <a:srgbClr val="0070C0"/>
                </a:solidFill>
              </a:rPr>
              <a:t>int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size)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86A41-58EB-4A7F-B885-B64D845D4BB9}"/>
              </a:ext>
            </a:extLst>
          </p:cNvPr>
          <p:cNvSpPr txBox="1"/>
          <p:nvPr/>
        </p:nvSpPr>
        <p:spPr>
          <a:xfrm>
            <a:off x="323528" y="3943065"/>
            <a:ext cx="8568952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Buffer :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모든 데이터는 바이트 단위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Offset :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이 배열에서 어디서부터 시작할 거냐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(index)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Size :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배열의 크기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178BD-CCD8-4525-90F7-A5205B5F41E3}"/>
              </a:ext>
            </a:extLst>
          </p:cNvPr>
          <p:cNvSpPr txBox="1"/>
          <p:nvPr/>
        </p:nvSpPr>
        <p:spPr>
          <a:xfrm>
            <a:off x="323528" y="5949280"/>
            <a:ext cx="871296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리턴값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: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읽은 바이트 수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리턴 값이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0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이면 읽을 데이터가 없음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455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BDE14-E171-427F-A58D-A8812353B923}"/>
              </a:ext>
            </a:extLst>
          </p:cNvPr>
          <p:cNvSpPr txBox="1"/>
          <p:nvPr/>
        </p:nvSpPr>
        <p:spPr>
          <a:xfrm>
            <a:off x="287524" y="1196752"/>
            <a:ext cx="597666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NetworkStream.CanRead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NetworkStream.CanWrite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스트림에 데이터 읽고 쓸 수 있는 지 확인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8746F-E01B-4688-86D0-848E614D7D6A}"/>
              </a:ext>
            </a:extLst>
          </p:cNvPr>
          <p:cNvSpPr txBox="1"/>
          <p:nvPr/>
        </p:nvSpPr>
        <p:spPr>
          <a:xfrm>
            <a:off x="287524" y="3163192"/>
            <a:ext cx="597666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rgbClr val="FFC000"/>
                </a:solidFill>
              </a:rPr>
              <a:t>Override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bool </a:t>
            </a:r>
            <a:r>
              <a:rPr lang="en-US" altLang="ko-KR" sz="2400" dirty="0" err="1">
                <a:solidFill>
                  <a:srgbClr val="FFFF00"/>
                </a:solidFill>
              </a:rPr>
              <a:t>CanRead</a:t>
            </a:r>
            <a:r>
              <a:rPr lang="en-US" altLang="ko-KR" sz="2400" dirty="0">
                <a:solidFill>
                  <a:srgbClr val="FFFF00"/>
                </a:solidFill>
              </a:rPr>
              <a:t>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{ get; }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rgbClr val="FFC000"/>
                </a:solidFill>
              </a:rPr>
              <a:t>Override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bool </a:t>
            </a:r>
            <a:r>
              <a:rPr lang="en-US" altLang="ko-KR" sz="2400" dirty="0" err="1">
                <a:solidFill>
                  <a:srgbClr val="FFFF00"/>
                </a:solidFill>
              </a:rPr>
              <a:t>CanWrite</a:t>
            </a:r>
            <a:r>
              <a:rPr lang="en-US" altLang="ko-KR" sz="2400" dirty="0">
                <a:solidFill>
                  <a:srgbClr val="FFFF00"/>
                </a:solidFill>
              </a:rPr>
              <a:t>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{ get;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86A41-58EB-4A7F-B885-B64D845D4BB9}"/>
              </a:ext>
            </a:extLst>
          </p:cNvPr>
          <p:cNvSpPr txBox="1"/>
          <p:nvPr/>
        </p:nvSpPr>
        <p:spPr>
          <a:xfrm>
            <a:off x="287524" y="4610147"/>
            <a:ext cx="338437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리턴값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: true,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417073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D221ADC-C7F7-4898-B66C-3B2A17087F08}"/>
              </a:ext>
            </a:extLst>
          </p:cNvPr>
          <p:cNvSpPr txBox="1">
            <a:spLocks/>
          </p:cNvSpPr>
          <p:nvPr/>
        </p:nvSpPr>
        <p:spPr>
          <a:xfrm>
            <a:off x="3347864" y="2894243"/>
            <a:ext cx="3348372" cy="106951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8800" dirty="0"/>
              <a:t>IP</a:t>
            </a:r>
            <a:r>
              <a:rPr lang="ko-KR" altLang="en-US" sz="8800" dirty="0"/>
              <a:t> 내용 적을 것</a:t>
            </a:r>
          </a:p>
        </p:txBody>
      </p:sp>
    </p:spTree>
    <p:extLst>
      <p:ext uri="{BB962C8B-B14F-4D97-AF65-F5344CB8AC3E}">
        <p14:creationId xmlns:p14="http://schemas.microsoft.com/office/powerpoint/2010/main" val="1483517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089B00-581B-4C69-83C2-EF61CA547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2"/>
          <a:stretch/>
        </p:blipFill>
        <p:spPr>
          <a:xfrm>
            <a:off x="5022907" y="1595838"/>
            <a:ext cx="4104456" cy="41637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D3F7D1-51AF-4FEF-88A2-2FE12DE20CC9}"/>
              </a:ext>
            </a:extLst>
          </p:cNvPr>
          <p:cNvSpPr txBox="1"/>
          <p:nvPr/>
        </p:nvSpPr>
        <p:spPr>
          <a:xfrm>
            <a:off x="0" y="967365"/>
            <a:ext cx="10916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8A290-DA0B-4388-ACEB-993726EF71E5}"/>
              </a:ext>
            </a:extLst>
          </p:cNvPr>
          <p:cNvSpPr txBox="1"/>
          <p:nvPr/>
        </p:nvSpPr>
        <p:spPr>
          <a:xfrm>
            <a:off x="5148064" y="967365"/>
            <a:ext cx="1091697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CE6790-FAC0-408D-98C6-C6AEE8BA3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5"/>
          <a:stretch/>
        </p:blipFill>
        <p:spPr>
          <a:xfrm>
            <a:off x="17881" y="1595838"/>
            <a:ext cx="5039544" cy="445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314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8C4631-649F-473C-B613-9D8385D8A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96752"/>
            <a:ext cx="4560596" cy="5489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73B77-B4AF-4344-B065-426821931F45}"/>
              </a:ext>
            </a:extLst>
          </p:cNvPr>
          <p:cNvSpPr txBox="1"/>
          <p:nvPr/>
        </p:nvSpPr>
        <p:spPr>
          <a:xfrm>
            <a:off x="0" y="967365"/>
            <a:ext cx="226774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FF00"/>
                </a:solidFill>
              </a:rPr>
              <a:t>p.50 &lt;Result&gt;</a:t>
            </a:r>
          </a:p>
        </p:txBody>
      </p:sp>
    </p:spTree>
    <p:extLst>
      <p:ext uri="{BB962C8B-B14F-4D97-AF65-F5344CB8AC3E}">
        <p14:creationId xmlns:p14="http://schemas.microsoft.com/office/powerpoint/2010/main" val="2779658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BDE14-E171-427F-A58D-A8812353B923}"/>
              </a:ext>
            </a:extLst>
          </p:cNvPr>
          <p:cNvSpPr txBox="1"/>
          <p:nvPr/>
        </p:nvSpPr>
        <p:spPr>
          <a:xfrm>
            <a:off x="287524" y="1196752"/>
            <a:ext cx="7812868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 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문자열의 끝에 종결자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(‘\n’, ‘\r\n’, ‘\r’)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를 붙여 쓰기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생성자 스트림 설정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8746F-E01B-4688-86D0-848E614D7D6A}"/>
              </a:ext>
            </a:extLst>
          </p:cNvPr>
          <p:cNvSpPr txBox="1"/>
          <p:nvPr/>
        </p:nvSpPr>
        <p:spPr>
          <a:xfrm>
            <a:off x="287524" y="3163192"/>
            <a:ext cx="597666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(Stream stream)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86A41-58EB-4A7F-B885-B64D845D4BB9}"/>
              </a:ext>
            </a:extLst>
          </p:cNvPr>
          <p:cNvSpPr txBox="1"/>
          <p:nvPr/>
        </p:nvSpPr>
        <p:spPr>
          <a:xfrm>
            <a:off x="287524" y="4221088"/>
            <a:ext cx="853294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로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set up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을 할 것입니다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1363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02866D-DC49-43B7-9342-269530A5E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40768"/>
            <a:ext cx="6912768" cy="515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50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BDE14-E171-427F-A58D-A8812353B923}"/>
              </a:ext>
            </a:extLst>
          </p:cNvPr>
          <p:cNvSpPr txBox="1"/>
          <p:nvPr/>
        </p:nvSpPr>
        <p:spPr>
          <a:xfrm>
            <a:off x="287524" y="1196752"/>
            <a:ext cx="7812868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해제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StreamWriter.Close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8746F-E01B-4688-86D0-848E614D7D6A}"/>
              </a:ext>
            </a:extLst>
          </p:cNvPr>
          <p:cNvSpPr txBox="1"/>
          <p:nvPr/>
        </p:nvSpPr>
        <p:spPr>
          <a:xfrm>
            <a:off x="255030" y="2828721"/>
            <a:ext cx="8421426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rgbClr val="FFC000"/>
                </a:solidFill>
              </a:rPr>
              <a:t>NetworkStream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ns =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tcpClient.</a:t>
            </a:r>
            <a:r>
              <a:rPr lang="en-US" altLang="ko-KR" sz="2400" dirty="0" err="1">
                <a:solidFill>
                  <a:srgbClr val="00B050"/>
                </a:solidFill>
              </a:rPr>
              <a:t>GetStream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FF00"/>
                </a:solidFill>
              </a:rPr>
              <a:t>Using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sw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= new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(ns))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	………………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53454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BDE14-E171-427F-A58D-A8812353B923}"/>
              </a:ext>
            </a:extLst>
          </p:cNvPr>
          <p:cNvSpPr txBox="1"/>
          <p:nvPr/>
        </p:nvSpPr>
        <p:spPr>
          <a:xfrm>
            <a:off x="287524" y="1196752"/>
            <a:ext cx="8028892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 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에서 전달하는 문자열을 </a:t>
            </a:r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종결자 단위로 읽기</a:t>
            </a:r>
            <a:endParaRPr lang="en-US" altLang="ko-KR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생성자 스트림 설정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8746F-E01B-4688-86D0-848E614D7D6A}"/>
              </a:ext>
            </a:extLst>
          </p:cNvPr>
          <p:cNvSpPr txBox="1"/>
          <p:nvPr/>
        </p:nvSpPr>
        <p:spPr>
          <a:xfrm>
            <a:off x="287524" y="2854034"/>
            <a:ext cx="842142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Stream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F573-2FB4-41AC-AA14-DDEC7CAD0643}"/>
              </a:ext>
            </a:extLst>
          </p:cNvPr>
          <p:cNvSpPr txBox="1"/>
          <p:nvPr/>
        </p:nvSpPr>
        <p:spPr>
          <a:xfrm>
            <a:off x="292204" y="3429000"/>
            <a:ext cx="8421426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rgbClr val="FFC000"/>
                </a:solidFill>
              </a:rPr>
              <a:t>NetworkStream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ns =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tcpClient.</a:t>
            </a:r>
            <a:r>
              <a:rPr lang="en-US" altLang="ko-KR" sz="2400" dirty="0" err="1">
                <a:solidFill>
                  <a:srgbClr val="00B050"/>
                </a:solidFill>
              </a:rPr>
              <a:t>GetStream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FF00"/>
                </a:solidFill>
              </a:rPr>
              <a:t>Using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= new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(ns))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	………………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4385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BDE14-E171-427F-A58D-A8812353B923}"/>
              </a:ext>
            </a:extLst>
          </p:cNvPr>
          <p:cNvSpPr txBox="1"/>
          <p:nvPr/>
        </p:nvSpPr>
        <p:spPr>
          <a:xfrm>
            <a:off x="287524" y="1196752"/>
            <a:ext cx="8028892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 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StreamReader.ReadLine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8746F-E01B-4688-86D0-848E614D7D6A}"/>
              </a:ext>
            </a:extLst>
          </p:cNvPr>
          <p:cNvSpPr txBox="1"/>
          <p:nvPr/>
        </p:nvSpPr>
        <p:spPr>
          <a:xfrm>
            <a:off x="287524" y="2436175"/>
            <a:ext cx="842142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rgbClr val="00B0F0"/>
                </a:solidFill>
              </a:rPr>
              <a:t>override string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ReadLine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F573-2FB4-41AC-AA14-DDEC7CAD0643}"/>
              </a:ext>
            </a:extLst>
          </p:cNvPr>
          <p:cNvSpPr txBox="1"/>
          <p:nvPr/>
        </p:nvSpPr>
        <p:spPr>
          <a:xfrm>
            <a:off x="292204" y="3011141"/>
            <a:ext cx="842142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리턴값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= null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이면 읽을 것이 없음을 뜻함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064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BDE14-E171-427F-A58D-A8812353B923}"/>
              </a:ext>
            </a:extLst>
          </p:cNvPr>
          <p:cNvSpPr txBox="1"/>
          <p:nvPr/>
        </p:nvSpPr>
        <p:spPr>
          <a:xfrm>
            <a:off x="287524" y="1196752"/>
            <a:ext cx="8028892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해제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StreamReader.Close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-&gt; using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문 사용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209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AAAB86-A6B0-47A2-95A4-1464BCB12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2"/>
          <a:stretch/>
        </p:blipFill>
        <p:spPr>
          <a:xfrm>
            <a:off x="2123728" y="1556792"/>
            <a:ext cx="5201376" cy="5262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EAB265-E11B-4451-9C69-275814CC9A92}"/>
              </a:ext>
            </a:extLst>
          </p:cNvPr>
          <p:cNvSpPr txBox="1"/>
          <p:nvPr/>
        </p:nvSpPr>
        <p:spPr>
          <a:xfrm>
            <a:off x="2123728" y="989094"/>
            <a:ext cx="1091697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924075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7C88D0-D7EA-423A-A428-5AE4843F1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539286"/>
            <a:ext cx="4824536" cy="5179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30DC46-1537-4E56-8275-28C4CCC75E24}"/>
              </a:ext>
            </a:extLst>
          </p:cNvPr>
          <p:cNvSpPr txBox="1"/>
          <p:nvPr/>
        </p:nvSpPr>
        <p:spPr>
          <a:xfrm>
            <a:off x="2065288" y="964320"/>
            <a:ext cx="10916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555836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포트번호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CCE4B4-3FC5-4803-A15C-7F521D176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5829264" cy="3816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170559-979B-4B0C-98C7-E1642DECE45B}"/>
              </a:ext>
            </a:extLst>
          </p:cNvPr>
          <p:cNvSpPr txBox="1"/>
          <p:nvPr/>
        </p:nvSpPr>
        <p:spPr>
          <a:xfrm>
            <a:off x="6235758" y="1556792"/>
            <a:ext cx="2899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포트번호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서버 내에서 구동되는 여러 개의 서비스를 구분하는 것</a:t>
            </a:r>
          </a:p>
        </p:txBody>
      </p:sp>
    </p:spTree>
    <p:extLst>
      <p:ext uri="{BB962C8B-B14F-4D97-AF65-F5344CB8AC3E}">
        <p14:creationId xmlns:p14="http://schemas.microsoft.com/office/powerpoint/2010/main" val="2559250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D1FBBE-31D3-4B01-B10B-4E4D6CA1C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8038102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81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D221ADC-C7F7-4898-B66C-3B2A17087F08}"/>
              </a:ext>
            </a:extLst>
          </p:cNvPr>
          <p:cNvSpPr txBox="1">
            <a:spLocks/>
          </p:cNvSpPr>
          <p:nvPr/>
        </p:nvSpPr>
        <p:spPr>
          <a:xfrm>
            <a:off x="3347864" y="2894243"/>
            <a:ext cx="3348372" cy="106951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8800" dirty="0"/>
              <a:t>TCP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989427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 </a:t>
            </a:r>
            <a:r>
              <a:rPr lang="ko-KR" altLang="en-US" dirty="0"/>
              <a:t>서버 기본 구조</a:t>
            </a:r>
            <a:r>
              <a:rPr lang="en-US" altLang="ko-KR" dirty="0"/>
              <a:t>(1:1)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68B26B-D9F8-46A8-A219-25BE46C02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" y="1772816"/>
            <a:ext cx="4392488" cy="3668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CD00B3-B8DB-4C40-9D5F-D280ED6D2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489" y="1772816"/>
            <a:ext cx="4276423" cy="36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1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 </a:t>
            </a:r>
            <a:r>
              <a:rPr lang="ko-KR" altLang="en-US" dirty="0"/>
              <a:t>서버 기본 구조</a:t>
            </a:r>
            <a:r>
              <a:rPr lang="en-US" altLang="ko-KR" dirty="0"/>
              <a:t>(1:N)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4BB795-E032-4C43-B48B-62E88AF10A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0"/>
          <a:stretch/>
        </p:blipFill>
        <p:spPr>
          <a:xfrm>
            <a:off x="395536" y="1086292"/>
            <a:ext cx="5055407" cy="5511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3CE9C0-E0D7-4F7E-A500-BD84727E5262}"/>
              </a:ext>
            </a:extLst>
          </p:cNvPr>
          <p:cNvSpPr txBox="1"/>
          <p:nvPr/>
        </p:nvSpPr>
        <p:spPr>
          <a:xfrm>
            <a:off x="6129549" y="1268760"/>
            <a:ext cx="28990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Thread</a:t>
            </a: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리스너는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클라이언트 요청을 받을 때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thread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가 계속 </a:t>
            </a:r>
            <a:r>
              <a:rPr lang="ko-KR" alt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돌아감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Stream.Read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와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Stream.Write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도 스레드로 한다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. </a:t>
            </a:r>
            <a:endParaRPr lang="ko-KR" alt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046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1146</Words>
  <Application>Microsoft Office PowerPoint</Application>
  <PresentationFormat>화면 슬라이드 쇼(4:3)</PresentationFormat>
  <Paragraphs>256</Paragraphs>
  <Slides>60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60</vt:i4>
      </vt:variant>
    </vt:vector>
  </HeadingPairs>
  <TitlesOfParts>
    <vt:vector size="66" baseType="lpstr">
      <vt:lpstr>맑은 고딕</vt:lpstr>
      <vt:lpstr>Arial</vt:lpstr>
      <vt:lpstr>Calibri</vt:lpstr>
      <vt:lpstr>Consolas</vt:lpstr>
      <vt:lpstr>Office Theme</vt:lpstr>
      <vt:lpstr>Custom Design</vt:lpstr>
      <vt:lpstr>PowerPoint 프레젠테이션</vt:lpstr>
      <vt:lpstr> 목차</vt:lpstr>
      <vt:lpstr>Server</vt:lpstr>
      <vt:lpstr>Client</vt:lpstr>
      <vt:lpstr>PowerPoint 프레젠테이션</vt:lpstr>
      <vt:lpstr>포트번호</vt:lpstr>
      <vt:lpstr>PowerPoint 프레젠테이션</vt:lpstr>
      <vt:lpstr>TCP 서버 기본 구조(1:1)</vt:lpstr>
      <vt:lpstr>TCP 서버 기본 구조(1:N)</vt:lpstr>
      <vt:lpstr>TCP 구조</vt:lpstr>
      <vt:lpstr>PowerPoint 프레젠테이션</vt:lpstr>
      <vt:lpstr>UDP 기본 구조</vt:lpstr>
      <vt:lpstr>UDP 클래스</vt:lpstr>
      <vt:lpstr>UDP 프로그램 구조</vt:lpstr>
      <vt:lpstr>PowerPoint 프레젠테이션</vt:lpstr>
      <vt:lpstr>목차</vt:lpstr>
      <vt:lpstr>네트워크 지도 보기</vt:lpstr>
      <vt:lpstr>네트워크 클래스 지도 보기</vt:lpstr>
      <vt:lpstr>정보 클래스</vt:lpstr>
      <vt:lpstr>정보 클래스 - IPAddress</vt:lpstr>
      <vt:lpstr>정보 클래스 - IPAddress</vt:lpstr>
      <vt:lpstr>정보 클래스 - Dns</vt:lpstr>
      <vt:lpstr>정보 클래스 - Dns</vt:lpstr>
      <vt:lpstr>정보 클래스 – IPHostEntry</vt:lpstr>
      <vt:lpstr>정보 클래스 – IPHostEntry</vt:lpstr>
      <vt:lpstr>정보 클래스 – IPHostEntry</vt:lpstr>
      <vt:lpstr>정보 클래스 – IPEndPoint</vt:lpstr>
      <vt:lpstr>정보 클래스 – IPEndPoint</vt:lpstr>
      <vt:lpstr>정보 클래스 – END</vt:lpstr>
      <vt:lpstr>연결 클래스</vt:lpstr>
      <vt:lpstr>연결 클래스 – 정의 </vt:lpstr>
      <vt:lpstr>연결 클래스 - TCP</vt:lpstr>
      <vt:lpstr>연결 클래스 - TCP</vt:lpstr>
      <vt:lpstr>연결 클래스 - TcpListener</vt:lpstr>
      <vt:lpstr>연결 클래스 - TcpListener</vt:lpstr>
      <vt:lpstr>연결 클래스 – TcpListener 추출</vt:lpstr>
      <vt:lpstr>연결 클래스 - AcceptTcpClient</vt:lpstr>
      <vt:lpstr>연결 클래스 - TcpClient</vt:lpstr>
      <vt:lpstr>연결 클래스 - TcpClient</vt:lpstr>
      <vt:lpstr>연결 클래스 - TcpClient</vt:lpstr>
      <vt:lpstr>연결 클래스 - TcpClient</vt:lpstr>
      <vt:lpstr>연결 클래스 – TcpClient(쌍방향)</vt:lpstr>
      <vt:lpstr>연결 클래스 – Sample Server</vt:lpstr>
      <vt:lpstr>연결 클래스 – Sample Client</vt:lpstr>
      <vt:lpstr>전송 클래스</vt:lpstr>
      <vt:lpstr>전송 클래스 </vt:lpstr>
      <vt:lpstr>전송 클래스 - NetworkStream</vt:lpstr>
      <vt:lpstr>전송 클래스 - NetworkStream</vt:lpstr>
      <vt:lpstr>전송 클래스 - NetworkStream</vt:lpstr>
      <vt:lpstr>전송 클래스 - NetworkStream</vt:lpstr>
      <vt:lpstr>전송 클래스 - NetworkStream</vt:lpstr>
      <vt:lpstr>전송 클래스 - StreamWriter</vt:lpstr>
      <vt:lpstr>전송 클래스 - StreamWriter</vt:lpstr>
      <vt:lpstr>전송 클래스 - StreamWriter</vt:lpstr>
      <vt:lpstr>전송 클래스 - StreamReader</vt:lpstr>
      <vt:lpstr>전송 클래스 - StreamReader</vt:lpstr>
      <vt:lpstr>전송 클래스 - StreamReader</vt:lpstr>
      <vt:lpstr>전송 클래스 - StreamWriter</vt:lpstr>
      <vt:lpstr>전송 클래스 - StreamReader</vt:lpstr>
      <vt:lpstr>전송 클래스 - StreamReader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김 혜수</cp:lastModifiedBy>
  <cp:revision>90</cp:revision>
  <dcterms:created xsi:type="dcterms:W3CDTF">2014-04-01T16:35:38Z</dcterms:created>
  <dcterms:modified xsi:type="dcterms:W3CDTF">2021-01-15T08:47:06Z</dcterms:modified>
</cp:coreProperties>
</file>